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5" r:id="rId3"/>
    <p:sldId id="276" r:id="rId4"/>
    <p:sldId id="277" r:id="rId5"/>
    <p:sldId id="278" r:id="rId6"/>
    <p:sldId id="280" r:id="rId7"/>
    <p:sldId id="281" r:id="rId8"/>
    <p:sldId id="282" r:id="rId9"/>
    <p:sldId id="283" r:id="rId10"/>
    <p:sldId id="284" r:id="rId11"/>
    <p:sldId id="279" r:id="rId12"/>
    <p:sldId id="257" r:id="rId13"/>
    <p:sldId id="259" r:id="rId14"/>
    <p:sldId id="261" r:id="rId15"/>
    <p:sldId id="268" r:id="rId16"/>
    <p:sldId id="262" r:id="rId17"/>
    <p:sldId id="263" r:id="rId18"/>
    <p:sldId id="264" r:id="rId19"/>
    <p:sldId id="265" r:id="rId20"/>
    <p:sldId id="266" r:id="rId21"/>
    <p:sldId id="270" r:id="rId22"/>
    <p:sldId id="267" r:id="rId23"/>
    <p:sldId id="271" r:id="rId24"/>
    <p:sldId id="272" r:id="rId25"/>
    <p:sldId id="273" r:id="rId26"/>
    <p:sldId id="274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31" autoAdjust="0"/>
    <p:restoredTop sz="94660"/>
  </p:normalViewPr>
  <p:slideViewPr>
    <p:cSldViewPr snapToGrid="0">
      <p:cViewPr varScale="1">
        <p:scale>
          <a:sx n="82" d="100"/>
          <a:sy n="82" d="100"/>
        </p:scale>
        <p:origin x="68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6529E-1E6C-4FC0-8B76-4C539EAB4B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E4C6291-AE4D-45DD-AB85-49CD41C654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AA1DD-70B8-4A08-9B3F-90775C832D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CA408-EF14-4F8A-BEE0-674D6B9395C2}" type="datetimeFigureOut">
              <a:rPr lang="en-US" smtClean="0"/>
              <a:t>10/28/2021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60F3E0-5399-4AD5-BA7A-3A79494F7E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AC1835-76E9-44B3-980A-029A572CF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703D0-D17B-4F85-992D-88A8035CEF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4620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45BF1-E49B-43DF-939F-42C5023AED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468646-5A09-4971-BFE2-D1A37A2083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AC7864-6A37-4D20-916F-9A49C42EFC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CA408-EF14-4F8A-BEE0-674D6B9395C2}" type="datetimeFigureOut">
              <a:rPr lang="en-US" smtClean="0"/>
              <a:t>10/28/2021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F45F36-8552-4502-A582-95A6BD76F6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554217-E11D-4C69-A380-FFAA0D69A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703D0-D17B-4F85-992D-88A8035CEF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9542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51352F1-9FC6-42B0-85F1-0A4D846D7F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00A8D87-FA1F-48E1-9EE4-FF7389B29B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898B98-B8DD-456F-87F9-25545A81C3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CA408-EF14-4F8A-BEE0-674D6B9395C2}" type="datetimeFigureOut">
              <a:rPr lang="en-US" smtClean="0"/>
              <a:t>10/28/2021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BE05B8-93BC-44FF-B0C2-A8F35DD8CF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D930EC-FC2C-44D9-9213-1F5FD1726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703D0-D17B-4F85-992D-88A8035CEF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35504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4BB73-6E49-4CBE-9C09-503B0B8EA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B25576-59C5-4C5A-96BC-4D89D18BB0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1C3E75-A396-4B2A-AA8F-23C5918BE8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CA408-EF14-4F8A-BEE0-674D6B9395C2}" type="datetimeFigureOut">
              <a:rPr lang="en-US" smtClean="0"/>
              <a:t>10/28/2021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A4192B-75E0-4630-BF94-AA23A117D3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EDA058-52EF-4780-AE33-AC1ED9A568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703D0-D17B-4F85-992D-88A8035CEF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5026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FD14B-D26F-4CDF-A49E-F5FE42D75E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47DC08-4D71-4776-AF95-1FFA30AF8E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13F03A-D0F2-45CD-8AD4-FFF7FCD0F3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CA408-EF14-4F8A-BEE0-674D6B9395C2}" type="datetimeFigureOut">
              <a:rPr lang="en-US" smtClean="0"/>
              <a:t>10/28/2021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87091D-EA07-4628-BC77-BB382B6843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AAAB55-BA94-45C0-812C-686F985FCB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703D0-D17B-4F85-992D-88A8035CEF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7176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E2DB4A-CF96-4069-973A-882AFB155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592E61-E7AC-4A09-A720-437A59C7D1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35047B-CA72-4D9A-8045-31B9F47690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348194-3E28-4529-BAEB-F1C38B0097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CA408-EF14-4F8A-BEE0-674D6B9395C2}" type="datetimeFigureOut">
              <a:rPr lang="en-US" smtClean="0"/>
              <a:t>10/28/2021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480480-792C-4ADC-AA81-08EFF6E614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57C183-049D-4B9E-A5D8-ECD6F0DBA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703D0-D17B-4F85-992D-88A8035CEF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7218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55C64-F771-4F13-9222-C8713DFDF5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A88008-99CE-43EE-9502-725A575C16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60D77B-C76A-4D93-95C4-B843A30DD1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F78A73A-24BB-47FB-94DE-31A806DC57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775FA9B-7C49-484C-B94B-8A69D03947B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3BFB684-45B0-4758-9F0F-C8A91E5A38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CA408-EF14-4F8A-BEE0-674D6B9395C2}" type="datetimeFigureOut">
              <a:rPr lang="en-US" smtClean="0"/>
              <a:t>10/28/2021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C2DDD39-DE79-43F8-9FA4-259B9B4196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16C9A95-3BE1-421D-AC53-C1097EEC3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703D0-D17B-4F85-992D-88A8035CEF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3137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7F75F-E3C4-4E68-9926-68F0B86C18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AFB488-CF0C-4652-8DEA-6CC8D62516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CA408-EF14-4F8A-BEE0-674D6B9395C2}" type="datetimeFigureOut">
              <a:rPr lang="en-US" smtClean="0"/>
              <a:t>10/28/2021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0CC864-5BE5-4F80-AD81-199DDB91D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175F41-BAD5-41C2-AE9B-2B14713568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703D0-D17B-4F85-992D-88A8035CEF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1648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A610A41-C6C5-4F3C-B159-2AEA88305E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CA408-EF14-4F8A-BEE0-674D6B9395C2}" type="datetimeFigureOut">
              <a:rPr lang="en-US" smtClean="0"/>
              <a:t>10/28/2021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24A3833-E370-4078-B185-6A237A304B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E89517-1629-43AB-B7E7-9271ADAFD6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703D0-D17B-4F85-992D-88A8035CEF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7005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BBF6A-E52E-4C8D-BFB1-9A1A1F7F85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C5B96B-7F6A-4AF7-A775-737FAF12B2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441090-99A3-415B-BCBC-57A6D5732A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D75928-B488-41AE-AFAD-4FCE4E9B62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CA408-EF14-4F8A-BEE0-674D6B9395C2}" type="datetimeFigureOut">
              <a:rPr lang="en-US" smtClean="0"/>
              <a:t>10/28/2021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3021BE-FDDA-4E1B-981D-7F1D0ADC0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5889D1-1DAF-477A-8EE5-03D3CDEF64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703D0-D17B-4F85-992D-88A8035CEF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9157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0398A-B2C4-4386-8F89-D32440714E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ABAA2E5-B4A1-4BD9-B6DC-2AAE2240C3F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3BC229-B0B7-4824-8C35-19227B8468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508236-2168-49D9-BB07-83254EA71C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CA408-EF14-4F8A-BEE0-674D6B9395C2}" type="datetimeFigureOut">
              <a:rPr lang="en-US" smtClean="0"/>
              <a:t>10/28/2021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A66DD0-67C7-43E1-B61B-F01BAE6D6A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E2331B-0D64-4F96-905A-DFBC2DDBA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703D0-D17B-4F85-992D-88A8035CEF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3482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B8A9D4-E879-4AEA-9E42-B296D8F31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9D274F-ABF6-40C1-8F69-A4AD81E6E8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AB9CEC-5C44-41DF-8A68-A8042A389F7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1CA408-EF14-4F8A-BEE0-674D6B9395C2}" type="datetimeFigureOut">
              <a:rPr lang="en-US" smtClean="0"/>
              <a:t>10/28/2021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553B42-730E-45D1-8D97-10A8E83F93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455CFF-1A67-4FE2-8F13-83771DC7DE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2703D0-D17B-4F85-992D-88A8035CEF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5354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81340-7BD2-434A-8A7E-4B38DBBEA00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CUDA Merge Sort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8E3B79-6E1E-4BEF-BF6D-5E5EA03577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25216" y="4079875"/>
            <a:ext cx="9144000" cy="1655762"/>
          </a:xfrm>
        </p:spPr>
        <p:txBody>
          <a:bodyPr/>
          <a:lstStyle/>
          <a:p>
            <a:r>
              <a:rPr lang="en-US" dirty="0"/>
              <a:t>					</a:t>
            </a:r>
            <a:r>
              <a:rPr lang="en-US" sz="2800" dirty="0"/>
              <a:t>M.VENKATAKRISHNA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87365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4B3AE-5C71-40D1-AD6E-D273C07F5E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88094"/>
            <a:ext cx="10515600" cy="678233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SORTED ARRAY IS FINALLY OBTAINED</a:t>
            </a:r>
            <a:br>
              <a:rPr lang="en-US" dirty="0"/>
            </a:b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02E8BD8-0337-4BFA-9A8F-97873142E61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092" r="1582" b="20480"/>
          <a:stretch/>
        </p:blipFill>
        <p:spPr>
          <a:xfrm>
            <a:off x="1015480" y="3220325"/>
            <a:ext cx="9959965" cy="11464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C11ACF4-1266-4E4B-82D0-656141572EDF}"/>
              </a:ext>
            </a:extLst>
          </p:cNvPr>
          <p:cNvSpPr txBox="1"/>
          <p:nvPr/>
        </p:nvSpPr>
        <p:spPr>
          <a:xfrm>
            <a:off x="1015480" y="1464906"/>
            <a:ext cx="98453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/>
              <a:t>arr</a:t>
            </a:r>
            <a:r>
              <a:rPr lang="en-US" sz="2800" b="1" dirty="0"/>
              <a:t>[] = {1,2,3,5,10,13,14,15,16,17,18,20,21,22,24,25}</a:t>
            </a:r>
          </a:p>
        </p:txBody>
      </p:sp>
    </p:spTree>
    <p:extLst>
      <p:ext uri="{BB962C8B-B14F-4D97-AF65-F5344CB8AC3E}">
        <p14:creationId xmlns:p14="http://schemas.microsoft.com/office/powerpoint/2010/main" val="21019334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AAC2B7-E44B-4742-AB6C-B3956937561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MERGE SORT CUDA IMPLEMENTATION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CE4D4C-A059-4091-BD3F-594D9D35950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3261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FFCEEC-C1AF-4117-B913-A121CC6947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5877"/>
            <a:ext cx="10515600" cy="931830"/>
          </a:xfrm>
        </p:spPr>
        <p:txBody>
          <a:bodyPr/>
          <a:lstStyle/>
          <a:p>
            <a:r>
              <a:rPr lang="en-US" dirty="0"/>
              <a:t>			KERNEL : section_sort()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56C3D5E-8B7D-49A2-A62F-C994C70577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4" b="7084"/>
          <a:stretch/>
        </p:blipFill>
        <p:spPr>
          <a:xfrm>
            <a:off x="746449" y="1212981"/>
            <a:ext cx="10402077" cy="357362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58BBA2A-55DD-47A1-9E72-1ECE7FCA3120}"/>
              </a:ext>
            </a:extLst>
          </p:cNvPr>
          <p:cNvSpPr txBox="1"/>
          <p:nvPr/>
        </p:nvSpPr>
        <p:spPr>
          <a:xfrm>
            <a:off x="951722" y="4991878"/>
            <a:ext cx="10515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Takes as INPUT: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 err="1"/>
              <a:t>nums</a:t>
            </a:r>
            <a:r>
              <a:rPr lang="en-US" dirty="0"/>
              <a:t>*    : The input array , which is to be divided into sections and sorted sectionally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 err="1"/>
              <a:t>section_size</a:t>
            </a:r>
            <a:r>
              <a:rPr lang="en-US" dirty="0"/>
              <a:t>   :  The size (number of elements) of each section</a:t>
            </a:r>
          </a:p>
          <a:p>
            <a:endParaRPr lang="en-US" dirty="0"/>
          </a:p>
          <a:p>
            <a:r>
              <a:rPr lang="en-US" b="1" dirty="0"/>
              <a:t>Produces OUTPUT: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b="1" dirty="0" err="1"/>
              <a:t>nums</a:t>
            </a:r>
            <a:r>
              <a:rPr lang="en-US" b="1" dirty="0"/>
              <a:t>[] </a:t>
            </a:r>
            <a:r>
              <a:rPr lang="en-US" dirty="0"/>
              <a:t>Input array but with </a:t>
            </a:r>
            <a:r>
              <a:rPr lang="en-US" b="1" dirty="0"/>
              <a:t>each section individually sorted     </a:t>
            </a:r>
          </a:p>
        </p:txBody>
      </p:sp>
    </p:spTree>
    <p:extLst>
      <p:ext uri="{BB962C8B-B14F-4D97-AF65-F5344CB8AC3E}">
        <p14:creationId xmlns:p14="http://schemas.microsoft.com/office/powerpoint/2010/main" val="6864206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5B4494-3D84-4A60-8333-4A70E1A5DC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893"/>
            <a:ext cx="10515600" cy="1325563"/>
          </a:xfrm>
        </p:spPr>
        <p:txBody>
          <a:bodyPr/>
          <a:lstStyle/>
          <a:p>
            <a:r>
              <a:rPr lang="en-US" dirty="0"/>
              <a:t>  </a:t>
            </a:r>
            <a:r>
              <a:rPr lang="en-US" dirty="0" err="1"/>
              <a:t>section_sort</a:t>
            </a:r>
            <a:r>
              <a:rPr lang="en-US" dirty="0"/>
              <a:t>() : KERNEL-CALL AND WORKING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4F61B3-031F-463F-946C-A401AA87CD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744432"/>
            <a:ext cx="10515600" cy="3353893"/>
          </a:xfrm>
        </p:spPr>
        <p:txBody>
          <a:bodyPr>
            <a:normAutofit fontScale="92500" lnSpcReduction="10000"/>
          </a:bodyPr>
          <a:lstStyle/>
          <a:p>
            <a:r>
              <a:rPr lang="en-US" i="1" dirty="0" err="1"/>
              <a:t>div_num</a:t>
            </a:r>
            <a:r>
              <a:rPr lang="en-US" dirty="0"/>
              <a:t> = Number of sections into which </a:t>
            </a:r>
            <a:r>
              <a:rPr lang="en-US" dirty="0" err="1"/>
              <a:t>arr</a:t>
            </a:r>
            <a:r>
              <a:rPr lang="en-US" dirty="0"/>
              <a:t>[] is split into.</a:t>
            </a:r>
          </a:p>
          <a:p>
            <a:r>
              <a:rPr lang="en-US" b="1" dirty="0"/>
              <a:t>A single block of </a:t>
            </a:r>
            <a:r>
              <a:rPr lang="en-US" b="1" i="1" dirty="0" err="1"/>
              <a:t>div_num</a:t>
            </a:r>
            <a:r>
              <a:rPr lang="en-US" b="1" i="1" dirty="0"/>
              <a:t> </a:t>
            </a:r>
            <a:r>
              <a:rPr lang="en-US" b="1" dirty="0"/>
              <a:t>number of threads are launched</a:t>
            </a:r>
            <a:r>
              <a:rPr lang="en-US" dirty="0"/>
              <a:t>.</a:t>
            </a:r>
          </a:p>
          <a:p>
            <a:r>
              <a:rPr lang="en-US" b="1" dirty="0"/>
              <a:t>Each thread will be responsible for sorting one specific section of the </a:t>
            </a:r>
            <a:r>
              <a:rPr lang="en-US" b="1" dirty="0" err="1"/>
              <a:t>arr</a:t>
            </a:r>
            <a:r>
              <a:rPr lang="en-US" b="1" dirty="0"/>
              <a:t>[].</a:t>
            </a:r>
          </a:p>
          <a:p>
            <a:r>
              <a:rPr lang="en-US" b="1" dirty="0"/>
              <a:t>Thread number </a:t>
            </a:r>
            <a:r>
              <a:rPr lang="en-US" b="1" dirty="0" err="1"/>
              <a:t>idx</a:t>
            </a:r>
            <a:r>
              <a:rPr lang="en-US" b="1" dirty="0"/>
              <a:t> </a:t>
            </a:r>
            <a:r>
              <a:rPr lang="en-US" dirty="0"/>
              <a:t>will be responsible for the section:</a:t>
            </a:r>
          </a:p>
          <a:p>
            <a:pPr marL="0" indent="0">
              <a:buNone/>
            </a:pPr>
            <a:r>
              <a:rPr lang="en-US" dirty="0"/>
              <a:t>	    </a:t>
            </a:r>
            <a:r>
              <a:rPr lang="en-US" b="1" dirty="0"/>
              <a:t>[ </a:t>
            </a:r>
            <a:r>
              <a:rPr lang="en-US" b="1" dirty="0" err="1"/>
              <a:t>idx</a:t>
            </a:r>
            <a:r>
              <a:rPr lang="en-US" b="1" dirty="0"/>
              <a:t> * </a:t>
            </a:r>
            <a:r>
              <a:rPr lang="en-US" b="1" dirty="0" err="1"/>
              <a:t>section_size</a:t>
            </a:r>
            <a:r>
              <a:rPr lang="en-US" b="1" dirty="0"/>
              <a:t> : (idx+1) * </a:t>
            </a:r>
            <a:r>
              <a:rPr lang="en-US" b="1" dirty="0" err="1"/>
              <a:t>section_size</a:t>
            </a:r>
            <a:r>
              <a:rPr lang="en-US" b="1" dirty="0"/>
              <a:t> - 1 ]</a:t>
            </a:r>
          </a:p>
          <a:p>
            <a:r>
              <a:rPr lang="en-US" dirty="0"/>
              <a:t>Bubble-Sort() is employed by each thread to sort the section its responsible for.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2FF545-7D87-42DB-BFB8-74DBACE785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4499" y="1620247"/>
            <a:ext cx="5962262" cy="829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1543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0526A5-5A09-49A0-B7A0-77B30536A50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Stage-2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C77A41-7EDE-4B54-986F-44068A16DC6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3600" dirty="0"/>
              <a:t>Merge Sorted Sections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7158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1D8EE2-96CF-4123-A83C-8A0BB4B744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Merge Kernel Call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665F9F9-E2C1-4E38-B12A-4AB92E0B6B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0886"/>
          <a:stretch/>
        </p:blipFill>
        <p:spPr>
          <a:xfrm>
            <a:off x="838201" y="1674674"/>
            <a:ext cx="10162592" cy="986890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E946544-6411-4045-BEEC-2D2D3BDEEAAF}"/>
              </a:ext>
            </a:extLst>
          </p:cNvPr>
          <p:cNvSpPr txBox="1"/>
          <p:nvPr/>
        </p:nvSpPr>
        <p:spPr>
          <a:xfrm>
            <a:off x="838200" y="3429000"/>
            <a:ext cx="1098213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Number of Blocks </a:t>
            </a:r>
            <a:r>
              <a:rPr lang="en-US" dirty="0"/>
              <a:t>= Number of Supersets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b="1" dirty="0"/>
              <a:t>Number of threads </a:t>
            </a:r>
            <a:r>
              <a:rPr lang="en-US" dirty="0"/>
              <a:t>= Length of each superset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Each Block </a:t>
            </a:r>
            <a:r>
              <a:rPr lang="en-US" dirty="0"/>
              <a:t>: Is responsible for a superset (merging the 2 sections of its superset)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Each thread </a:t>
            </a:r>
            <a:r>
              <a:rPr lang="en-US" dirty="0"/>
              <a:t>: Is responsible for 1 element of the superset</a:t>
            </a:r>
          </a:p>
        </p:txBody>
      </p:sp>
    </p:spTree>
    <p:extLst>
      <p:ext uri="{BB962C8B-B14F-4D97-AF65-F5344CB8AC3E}">
        <p14:creationId xmlns:p14="http://schemas.microsoft.com/office/powerpoint/2010/main" val="557354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EACB9-9F80-40EC-9DB7-9811D1DA2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5877"/>
            <a:ext cx="10515600" cy="847854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KERNEL: merge()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99D8635-FD3E-4B4A-9337-E9FCE91FEB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1845" y="923731"/>
            <a:ext cx="10761955" cy="4203441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90D6C09-E7F3-432F-88BD-238C46EB2EED}"/>
              </a:ext>
            </a:extLst>
          </p:cNvPr>
          <p:cNvSpPr txBox="1"/>
          <p:nvPr/>
        </p:nvSpPr>
        <p:spPr>
          <a:xfrm>
            <a:off x="293265" y="5195605"/>
            <a:ext cx="712457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Takes as INPUT: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 err="1"/>
              <a:t>arr</a:t>
            </a:r>
            <a:r>
              <a:rPr lang="en-US" b="1" dirty="0"/>
              <a:t>* </a:t>
            </a:r>
            <a:r>
              <a:rPr lang="en-US" dirty="0"/>
              <a:t>: Input array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 err="1"/>
              <a:t>section_length</a:t>
            </a:r>
            <a:r>
              <a:rPr lang="en-US" b="1" dirty="0"/>
              <a:t> </a:t>
            </a:r>
            <a:r>
              <a:rPr lang="en-US" dirty="0"/>
              <a:t>: length of each section, which are to be merged in pairs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 err="1"/>
              <a:t>d_out_temp</a:t>
            </a:r>
            <a:r>
              <a:rPr lang="en-US" b="1" dirty="0"/>
              <a:t>* </a:t>
            </a:r>
            <a:r>
              <a:rPr lang="en-US" dirty="0"/>
              <a:t>: temporary array used to store intermediate output</a:t>
            </a:r>
          </a:p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30E7EBD-64F5-4B00-9264-3CCCD328ECCA}"/>
              </a:ext>
            </a:extLst>
          </p:cNvPr>
          <p:cNvSpPr txBox="1"/>
          <p:nvPr/>
        </p:nvSpPr>
        <p:spPr>
          <a:xfrm>
            <a:off x="7781731" y="5195605"/>
            <a:ext cx="380688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Produces As Output: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 err="1"/>
              <a:t>arr</a:t>
            </a:r>
            <a:r>
              <a:rPr lang="en-US" b="1" dirty="0"/>
              <a:t>[] </a:t>
            </a:r>
            <a:r>
              <a:rPr lang="en-US" dirty="0"/>
              <a:t>but </a:t>
            </a:r>
            <a:r>
              <a:rPr lang="en-US" b="1" dirty="0"/>
              <a:t>with pairs of sections of </a:t>
            </a:r>
            <a:r>
              <a:rPr lang="en-US" b="1" dirty="0" err="1"/>
              <a:t>section_length</a:t>
            </a:r>
            <a:r>
              <a:rPr lang="en-US" b="1" dirty="0"/>
              <a:t> merged </a:t>
            </a:r>
            <a:r>
              <a:rPr lang="en-US" dirty="0"/>
              <a:t>to form </a:t>
            </a:r>
            <a:r>
              <a:rPr lang="en-US" b="1" dirty="0"/>
              <a:t>bigger sections of size </a:t>
            </a:r>
            <a:r>
              <a:rPr lang="en-US" b="1" dirty="0" err="1"/>
              <a:t>section_length</a:t>
            </a:r>
            <a:r>
              <a:rPr lang="en-US" b="1" dirty="0"/>
              <a:t>*2</a:t>
            </a:r>
          </a:p>
        </p:txBody>
      </p:sp>
    </p:spTree>
    <p:extLst>
      <p:ext uri="{BB962C8B-B14F-4D97-AF65-F5344CB8AC3E}">
        <p14:creationId xmlns:p14="http://schemas.microsoft.com/office/powerpoint/2010/main" val="39184897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84686B-008C-4904-9FB3-CF4211465A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1860"/>
            <a:ext cx="10515600" cy="913169"/>
          </a:xfrm>
        </p:spPr>
        <p:txBody>
          <a:bodyPr/>
          <a:lstStyle/>
          <a:p>
            <a:pPr algn="ctr"/>
            <a:r>
              <a:rPr lang="en-US" dirty="0"/>
              <a:t>Merge Kernel :Details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0FA391-5159-45E8-AA84-BFD2E706C2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7086"/>
            <a:ext cx="10515600" cy="4519191"/>
          </a:xfrm>
        </p:spPr>
        <p:txBody>
          <a:bodyPr/>
          <a:lstStyle/>
          <a:p>
            <a:r>
              <a:rPr lang="en-US" b="1" dirty="0"/>
              <a:t>section</a:t>
            </a:r>
            <a:r>
              <a:rPr lang="en-US" dirty="0"/>
              <a:t> : Divisions in </a:t>
            </a:r>
            <a:r>
              <a:rPr lang="en-US" dirty="0" err="1"/>
              <a:t>arr</a:t>
            </a:r>
            <a:r>
              <a:rPr lang="en-US" dirty="0"/>
              <a:t>[] . They will be merged in pairs.</a:t>
            </a:r>
          </a:p>
          <a:p>
            <a:r>
              <a:rPr lang="en-US" b="1" dirty="0"/>
              <a:t>superset</a:t>
            </a:r>
            <a:r>
              <a:rPr lang="en-US" dirty="0"/>
              <a:t> : The result formed from merging to 2 sorted sections</a:t>
            </a:r>
          </a:p>
          <a:p>
            <a:r>
              <a:rPr lang="en-US" b="1" dirty="0" err="1"/>
              <a:t>superset_length</a:t>
            </a:r>
            <a:r>
              <a:rPr lang="en-US" b="1" dirty="0"/>
              <a:t> </a:t>
            </a:r>
            <a:r>
              <a:rPr lang="en-US" dirty="0"/>
              <a:t>: Length of each superset.</a:t>
            </a:r>
          </a:p>
          <a:p>
            <a:r>
              <a:rPr lang="en-US" b="1" dirty="0"/>
              <a:t>arr1* </a:t>
            </a:r>
            <a:r>
              <a:rPr lang="en-US" dirty="0"/>
              <a:t>: Points to first section of superset.</a:t>
            </a:r>
          </a:p>
          <a:p>
            <a:r>
              <a:rPr lang="en-US" b="1" dirty="0"/>
              <a:t>arr2* </a:t>
            </a:r>
            <a:r>
              <a:rPr lang="en-US" dirty="0"/>
              <a:t>: Points to second section of superset</a:t>
            </a:r>
          </a:p>
          <a:p>
            <a:r>
              <a:rPr lang="en-US" b="1" dirty="0"/>
              <a:t>len1</a:t>
            </a:r>
            <a:r>
              <a:rPr lang="en-US" dirty="0"/>
              <a:t> = </a:t>
            </a:r>
            <a:r>
              <a:rPr lang="en-US" b="1" dirty="0"/>
              <a:t>len2</a:t>
            </a:r>
            <a:r>
              <a:rPr lang="en-US" dirty="0"/>
              <a:t> = Length of arr1[] = Length of arr2[]</a:t>
            </a:r>
          </a:p>
          <a:p>
            <a:r>
              <a:rPr lang="en-US" b="1" dirty="0" err="1"/>
              <a:t>scat_ad</a:t>
            </a:r>
            <a:r>
              <a:rPr lang="en-US" b="1" dirty="0"/>
              <a:t>[] </a:t>
            </a:r>
            <a:r>
              <a:rPr lang="en-US" dirty="0"/>
              <a:t>: </a:t>
            </a:r>
            <a:r>
              <a:rPr lang="en-US" b="1" dirty="0"/>
              <a:t>A shared memory array of length = superset-length</a:t>
            </a:r>
            <a:r>
              <a:rPr lang="en-US" dirty="0"/>
              <a:t>.</a:t>
            </a:r>
          </a:p>
          <a:p>
            <a:pPr lvl="4"/>
            <a:r>
              <a:rPr lang="en-US" sz="2000" b="1" u="sng" dirty="0"/>
              <a:t>It will hold the scatter addresses for each element of sorted superset </a:t>
            </a:r>
            <a:endParaRPr lang="en-US" b="1" u="sng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63191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98BD55-0D7B-487E-B2B0-48FE2798F5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54548"/>
          </a:xfrm>
        </p:spPr>
        <p:txBody>
          <a:bodyPr/>
          <a:lstStyle/>
          <a:p>
            <a:pPr algn="ctr"/>
            <a:r>
              <a:rPr lang="en-US" dirty="0"/>
              <a:t>Merge : Scatter Address Calculation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01F3A8C-F487-4AAB-AFB9-FE6B3F68E2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831" r="-699" b="9055"/>
          <a:stretch/>
        </p:blipFill>
        <p:spPr>
          <a:xfrm>
            <a:off x="669335" y="895740"/>
            <a:ext cx="10853329" cy="3298363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11AF6B5-FB73-4B72-B4AD-C5676B70CA88}"/>
              </a:ext>
            </a:extLst>
          </p:cNvPr>
          <p:cNvSpPr txBox="1"/>
          <p:nvPr/>
        </p:nvSpPr>
        <p:spPr>
          <a:xfrm>
            <a:off x="838200" y="4194103"/>
            <a:ext cx="1068446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Each thread is responsible for producing scatter address of one element in the superset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If (thread index &lt; len1): </a:t>
            </a:r>
            <a:r>
              <a:rPr lang="en-US" dirty="0"/>
              <a:t>Current thread is responsible for an element in arr1[]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Target</a:t>
            </a:r>
            <a:r>
              <a:rPr lang="en-US" dirty="0"/>
              <a:t> </a:t>
            </a:r>
            <a:r>
              <a:rPr lang="en-US" b="1" dirty="0"/>
              <a:t>= arr1[</a:t>
            </a:r>
            <a:r>
              <a:rPr lang="en-US" b="1" dirty="0" err="1"/>
              <a:t>idx</a:t>
            </a:r>
            <a:r>
              <a:rPr lang="en-US" b="1" dirty="0"/>
              <a:t>] </a:t>
            </a:r>
            <a:r>
              <a:rPr lang="en-US" dirty="0"/>
              <a:t>(</a:t>
            </a:r>
            <a:r>
              <a:rPr lang="en-US" b="1" dirty="0"/>
              <a:t>Current Number whose scatter address is to be calculated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Idx1</a:t>
            </a:r>
            <a:r>
              <a:rPr lang="en-US" dirty="0"/>
              <a:t>  = Number of elements smaller than target in arr1[] = </a:t>
            </a:r>
            <a:r>
              <a:rPr lang="en-US" dirty="0" err="1"/>
              <a:t>idx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Idx2</a:t>
            </a:r>
            <a:r>
              <a:rPr lang="en-US" dirty="0"/>
              <a:t> = Number of elements smaller than target in arr2[]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To calculate idx2, we perform a </a:t>
            </a:r>
            <a:r>
              <a:rPr lang="en-US" b="1" dirty="0" err="1"/>
              <a:t>binary_search</a:t>
            </a:r>
            <a:r>
              <a:rPr lang="en-US" b="1" dirty="0"/>
              <a:t> for target in arr2[]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u="sng" dirty="0"/>
              <a:t>Scatter address of </a:t>
            </a:r>
            <a:r>
              <a:rPr lang="en-US" b="1" u="sng" dirty="0" err="1"/>
              <a:t>arr</a:t>
            </a:r>
            <a:r>
              <a:rPr lang="en-US" b="1" u="sng" dirty="0"/>
              <a:t>[</a:t>
            </a:r>
            <a:r>
              <a:rPr lang="en-US" b="1" u="sng" dirty="0" err="1"/>
              <a:t>idx</a:t>
            </a:r>
            <a:r>
              <a:rPr lang="en-US" b="1" u="sng" dirty="0"/>
              <a:t>] in sorted array will be (idx1 + idx2</a:t>
            </a:r>
            <a:r>
              <a:rPr lang="en-US" b="1" dirty="0"/>
              <a:t>), </a:t>
            </a:r>
            <a:r>
              <a:rPr lang="en-US" b="1" dirty="0" err="1"/>
              <a:t>i.e</a:t>
            </a:r>
            <a:r>
              <a:rPr lang="en-US" b="1" dirty="0"/>
              <a:t>, the number of elements in superset smaller than target. Hence, store </a:t>
            </a:r>
            <a:r>
              <a:rPr lang="en-US" b="1" dirty="0" err="1">
                <a:solidFill>
                  <a:srgbClr val="C00000"/>
                </a:solidFill>
              </a:rPr>
              <a:t>scatt_ad</a:t>
            </a:r>
            <a:r>
              <a:rPr lang="en-US" b="1" dirty="0">
                <a:solidFill>
                  <a:srgbClr val="C00000"/>
                </a:solidFill>
              </a:rPr>
              <a:t>[</a:t>
            </a:r>
            <a:r>
              <a:rPr lang="en-US" b="1" dirty="0" err="1">
                <a:solidFill>
                  <a:srgbClr val="C00000"/>
                </a:solidFill>
              </a:rPr>
              <a:t>idx</a:t>
            </a:r>
            <a:r>
              <a:rPr lang="en-US" b="1" dirty="0">
                <a:solidFill>
                  <a:srgbClr val="C00000"/>
                </a:solidFill>
              </a:rPr>
              <a:t>]= idx1+idx2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55990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7589474-8B2F-42B4-9731-B8A9AFD4E4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692313"/>
            <a:ext cx="10515600" cy="3586339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2622136-0428-4DD1-A576-E0D7DF37839D}"/>
              </a:ext>
            </a:extLst>
          </p:cNvPr>
          <p:cNvSpPr txBox="1"/>
          <p:nvPr/>
        </p:nvSpPr>
        <p:spPr>
          <a:xfrm>
            <a:off x="1247192" y="4826675"/>
            <a:ext cx="1010660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If </a:t>
            </a:r>
            <a:r>
              <a:rPr lang="en-US" b="1" dirty="0" err="1"/>
              <a:t>idx</a:t>
            </a:r>
            <a:r>
              <a:rPr lang="en-US" b="1" dirty="0"/>
              <a:t> &gt;= len1: </a:t>
            </a:r>
            <a:r>
              <a:rPr lang="en-US" dirty="0"/>
              <a:t>Current thread is responsible for an element in arr2[]</a:t>
            </a:r>
          </a:p>
          <a:p>
            <a:endParaRPr lang="en-US" dirty="0"/>
          </a:p>
          <a:p>
            <a:r>
              <a:rPr lang="en-US" dirty="0"/>
              <a:t>Calculating scatter address is similar to previous case</a:t>
            </a:r>
          </a:p>
          <a:p>
            <a:endParaRPr lang="en-US" dirty="0"/>
          </a:p>
          <a:p>
            <a:r>
              <a:rPr lang="en-US" b="1" dirty="0"/>
              <a:t>__</a:t>
            </a:r>
            <a:r>
              <a:rPr lang="en-US" b="1" dirty="0" err="1"/>
              <a:t>syncthread</a:t>
            </a:r>
            <a:r>
              <a:rPr lang="en-US" b="1" dirty="0"/>
              <a:t>() </a:t>
            </a:r>
            <a:r>
              <a:rPr lang="en-US" dirty="0"/>
              <a:t>: Barrier to ensure all threads have finished calculating scatter addresses.</a:t>
            </a:r>
          </a:p>
          <a:p>
            <a:endParaRPr lang="en-US" b="1" dirty="0"/>
          </a:p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683846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FD50F-1001-4928-945B-C21F8CECF76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MERGE SORT PARALLEL ALGORITHM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473312-546D-4DBC-81A2-27310BBCA3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26636" y="3667352"/>
            <a:ext cx="9144000" cy="1655762"/>
          </a:xfrm>
        </p:spPr>
        <p:txBody>
          <a:bodyPr/>
          <a:lstStyle/>
          <a:p>
            <a:r>
              <a:rPr lang="en-US" dirty="0"/>
              <a:t>EXPLAINED WITH 4 INITIAL SPLITS</a:t>
            </a:r>
          </a:p>
        </p:txBody>
      </p:sp>
    </p:spTree>
    <p:extLst>
      <p:ext uri="{BB962C8B-B14F-4D97-AF65-F5344CB8AC3E}">
        <p14:creationId xmlns:p14="http://schemas.microsoft.com/office/powerpoint/2010/main" val="28525613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3498C-BBD7-4346-AFE6-CFF9CEAD7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137104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Place the elements in Superset in appropriate sorted positions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79A9F62-DFC4-4D58-83FA-401A130248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251656"/>
            <a:ext cx="10515600" cy="2211647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79598F4-202F-47B9-82EA-3EB8B2E052D9}"/>
              </a:ext>
            </a:extLst>
          </p:cNvPr>
          <p:cNvSpPr txBox="1"/>
          <p:nvPr/>
        </p:nvSpPr>
        <p:spPr>
          <a:xfrm>
            <a:off x="838200" y="4823927"/>
            <a:ext cx="10515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1)Store the elements in </a:t>
            </a:r>
            <a:r>
              <a:rPr lang="en-US" b="1" dirty="0"/>
              <a:t>current superset from </a:t>
            </a:r>
            <a:r>
              <a:rPr lang="en-US" b="1" dirty="0" err="1"/>
              <a:t>arr</a:t>
            </a:r>
            <a:r>
              <a:rPr lang="en-US" b="1" dirty="0"/>
              <a:t>[] to </a:t>
            </a:r>
            <a:r>
              <a:rPr lang="en-US" b="1" dirty="0" err="1"/>
              <a:t>d_out</a:t>
            </a:r>
            <a:r>
              <a:rPr lang="en-US" b="1" dirty="0"/>
              <a:t>[] </a:t>
            </a:r>
            <a:r>
              <a:rPr lang="en-US" dirty="0"/>
              <a:t>in </a:t>
            </a:r>
            <a:r>
              <a:rPr lang="en-US" b="1" dirty="0"/>
              <a:t>appropriate sorted position using scatter    	address </a:t>
            </a:r>
            <a:r>
              <a:rPr lang="en-US" dirty="0"/>
              <a:t>from </a:t>
            </a:r>
            <a:r>
              <a:rPr lang="en-US" b="1" dirty="0" err="1"/>
              <a:t>scat_ad</a:t>
            </a:r>
            <a:r>
              <a:rPr lang="en-US" b="1" dirty="0"/>
              <a:t>[] array  </a:t>
            </a:r>
            <a:r>
              <a:rPr lang="en-US" dirty="0"/>
              <a:t>(</a:t>
            </a:r>
            <a:r>
              <a:rPr lang="en-US" dirty="0" err="1"/>
              <a:t>d_out</a:t>
            </a:r>
            <a:r>
              <a:rPr lang="en-US" dirty="0"/>
              <a:t>[] is temporary array)</a:t>
            </a:r>
          </a:p>
          <a:p>
            <a:r>
              <a:rPr lang="en-US" dirty="0"/>
              <a:t>2)Barrier : Ensure all threads have finished copying to </a:t>
            </a:r>
            <a:r>
              <a:rPr lang="en-US" dirty="0" err="1"/>
              <a:t>d_out</a:t>
            </a:r>
            <a:r>
              <a:rPr lang="en-US" dirty="0"/>
              <a:t>[]</a:t>
            </a:r>
          </a:p>
          <a:p>
            <a:r>
              <a:rPr lang="en-US" dirty="0"/>
              <a:t>3) Copy back to </a:t>
            </a:r>
            <a:r>
              <a:rPr lang="en-US" dirty="0" err="1"/>
              <a:t>arr</a:t>
            </a:r>
            <a:r>
              <a:rPr lang="en-US" dirty="0"/>
              <a:t>[] from </a:t>
            </a:r>
            <a:r>
              <a:rPr lang="en-US" dirty="0" err="1"/>
              <a:t>d_out</a:t>
            </a:r>
            <a:r>
              <a:rPr lang="en-US" dirty="0"/>
              <a:t>[]</a:t>
            </a:r>
            <a:br>
              <a:rPr lang="en-US" dirty="0"/>
            </a:b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85703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F99C38-B812-42AE-93E4-F3A4B83A0D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89314" y="618510"/>
            <a:ext cx="9144000" cy="2387600"/>
          </a:xfrm>
        </p:spPr>
        <p:txBody>
          <a:bodyPr/>
          <a:lstStyle/>
          <a:p>
            <a:r>
              <a:rPr lang="en-US" dirty="0" err="1"/>
              <a:t>merge_sort</a:t>
            </a:r>
            <a:r>
              <a:rPr lang="en-US" dirty="0"/>
              <a:t>()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695CBB-7A82-49B3-BC0F-0959E1BA02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84040" y="3429000"/>
            <a:ext cx="9144000" cy="1655762"/>
          </a:xfrm>
        </p:spPr>
        <p:txBody>
          <a:bodyPr/>
          <a:lstStyle/>
          <a:p>
            <a:r>
              <a:rPr lang="en-US" b="1" dirty="0"/>
              <a:t>CPU CODE</a:t>
            </a:r>
          </a:p>
        </p:txBody>
      </p:sp>
    </p:spTree>
    <p:extLst>
      <p:ext uri="{BB962C8B-B14F-4D97-AF65-F5344CB8AC3E}">
        <p14:creationId xmlns:p14="http://schemas.microsoft.com/office/powerpoint/2010/main" val="41070215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AB0FD1-FC1A-4E32-B8C3-9B3C4B0975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1859"/>
            <a:ext cx="10515600" cy="735887"/>
          </a:xfrm>
        </p:spPr>
        <p:txBody>
          <a:bodyPr/>
          <a:lstStyle/>
          <a:p>
            <a:pPr algn="ctr"/>
            <a:r>
              <a:rPr lang="en-US" dirty="0" err="1"/>
              <a:t>merge_sort</a:t>
            </a:r>
            <a:r>
              <a:rPr lang="en-US" dirty="0"/>
              <a:t>() Function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50E045-721B-488B-B1E1-A41B942F3366}"/>
              </a:ext>
            </a:extLst>
          </p:cNvPr>
          <p:cNvSpPr txBox="1"/>
          <p:nvPr/>
        </p:nvSpPr>
        <p:spPr>
          <a:xfrm>
            <a:off x="1057469" y="5380672"/>
            <a:ext cx="1007706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h_arr[] : Input array to be sorted (Stored in HOST)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d_arr</a:t>
            </a:r>
            <a:r>
              <a:rPr lang="en-US" dirty="0"/>
              <a:t>[] : Input array (Stored in Device)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d_out_temp</a:t>
            </a:r>
            <a:r>
              <a:rPr lang="en-US" dirty="0"/>
              <a:t>[] : temporary array (Device)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9E77D120-B46D-426E-98A2-F5C60DF17D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6449" y="867746"/>
            <a:ext cx="10515600" cy="4313069"/>
          </a:xfrm>
        </p:spPr>
      </p:pic>
    </p:spTree>
    <p:extLst>
      <p:ext uri="{BB962C8B-B14F-4D97-AF65-F5344CB8AC3E}">
        <p14:creationId xmlns:p14="http://schemas.microsoft.com/office/powerpoint/2010/main" val="32954338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D0F733-5FBD-43B4-A189-1081A309A7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31829"/>
            <a:ext cx="10515600" cy="1424556"/>
          </a:xfrm>
        </p:spPr>
        <p:txBody>
          <a:bodyPr/>
          <a:lstStyle/>
          <a:p>
            <a:r>
              <a:rPr lang="en-US" b="1" dirty="0" err="1"/>
              <a:t>div_num</a:t>
            </a:r>
            <a:r>
              <a:rPr lang="en-US" dirty="0"/>
              <a:t>: </a:t>
            </a:r>
            <a:r>
              <a:rPr lang="en-US" b="1" dirty="0"/>
              <a:t>Number of sections</a:t>
            </a:r>
            <a:r>
              <a:rPr lang="en-US" dirty="0"/>
              <a:t> into which the </a:t>
            </a:r>
            <a:r>
              <a:rPr lang="en-US" dirty="0" err="1"/>
              <a:t>arr</a:t>
            </a:r>
            <a:r>
              <a:rPr lang="en-US" dirty="0"/>
              <a:t>[] is initially SPLIT</a:t>
            </a:r>
          </a:p>
          <a:p>
            <a:r>
              <a:rPr lang="en-US" b="1" dirty="0" err="1"/>
              <a:t>section_size</a:t>
            </a:r>
            <a:r>
              <a:rPr lang="en-US" b="1" dirty="0"/>
              <a:t>: </a:t>
            </a:r>
            <a:r>
              <a:rPr lang="en-US" sz="2000" dirty="0"/>
              <a:t>Length of each section =</a:t>
            </a:r>
            <a:r>
              <a:rPr lang="en-US" dirty="0"/>
              <a:t> </a:t>
            </a:r>
            <a:r>
              <a:rPr lang="en-US" sz="2000" dirty="0"/>
              <a:t>Total array length / number of sections = n /div_num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CB3B7C-F447-456C-A403-47CC765CF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6"/>
            <a:ext cx="10515600" cy="821500"/>
          </a:xfrm>
        </p:spPr>
        <p:txBody>
          <a:bodyPr/>
          <a:lstStyle/>
          <a:p>
            <a:r>
              <a:rPr lang="en-US" dirty="0"/>
              <a:t>					contd.</a:t>
            </a:r>
          </a:p>
        </p:txBody>
      </p:sp>
    </p:spTree>
    <p:extLst>
      <p:ext uri="{BB962C8B-B14F-4D97-AF65-F5344CB8AC3E}">
        <p14:creationId xmlns:p14="http://schemas.microsoft.com/office/powerpoint/2010/main" val="24819765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8C6AF812-B6BD-4E07-B350-BD696FCB45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60644"/>
            <a:ext cx="10515599" cy="4068147"/>
          </a:xfrm>
        </p:spPr>
        <p:txBody>
          <a:bodyPr/>
          <a:lstStyle/>
          <a:p>
            <a:r>
              <a:rPr lang="en-US" dirty="0"/>
              <a:t>section-sort kernel call will bubble-sort all sections in </a:t>
            </a:r>
            <a:r>
              <a:rPr lang="en-US" dirty="0" err="1"/>
              <a:t>arr</a:t>
            </a:r>
            <a:r>
              <a:rPr lang="en-US" dirty="0"/>
              <a:t>[]. (The array is divided into </a:t>
            </a:r>
            <a:r>
              <a:rPr lang="en-US" dirty="0" err="1"/>
              <a:t>div_num</a:t>
            </a:r>
            <a:r>
              <a:rPr lang="en-US" dirty="0"/>
              <a:t> number of sections each of </a:t>
            </a:r>
            <a:r>
              <a:rPr lang="en-US" dirty="0" err="1"/>
              <a:t>section_size</a:t>
            </a:r>
            <a:r>
              <a:rPr lang="en-US" dirty="0"/>
              <a:t>)</a:t>
            </a:r>
          </a:p>
          <a:p>
            <a:r>
              <a:rPr lang="en-US" dirty="0"/>
              <a:t>KERNEL calls 1 block of </a:t>
            </a:r>
            <a:r>
              <a:rPr lang="en-US" dirty="0" err="1"/>
              <a:t>div_num</a:t>
            </a:r>
            <a:r>
              <a:rPr lang="en-US" dirty="0"/>
              <a:t> threads, 1 thread for each section in </a:t>
            </a:r>
            <a:r>
              <a:rPr lang="en-US" dirty="0" err="1"/>
              <a:t>arr</a:t>
            </a:r>
            <a:r>
              <a:rPr lang="en-US" dirty="0"/>
              <a:t>[].</a:t>
            </a:r>
          </a:p>
          <a:p>
            <a:r>
              <a:rPr lang="en-US" dirty="0"/>
              <a:t>Each thread will sort its section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CB6F9C1-7860-4ADE-A5A6-D63BD40C4B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490" y="826905"/>
            <a:ext cx="10515600" cy="153373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F8FB89B-1BA3-4B05-B107-6B7187D89B2A}"/>
              </a:ext>
            </a:extLst>
          </p:cNvPr>
          <p:cNvSpPr txBox="1"/>
          <p:nvPr/>
        </p:nvSpPr>
        <p:spPr>
          <a:xfrm>
            <a:off x="838200" y="494522"/>
            <a:ext cx="102838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5"/>
            <a:r>
              <a:rPr lang="en-US" sz="2400" b="1" dirty="0"/>
              <a:t>   STAGE – 1: SECTION-SORT KERNEL CALL </a:t>
            </a:r>
          </a:p>
        </p:txBody>
      </p:sp>
    </p:spTree>
    <p:extLst>
      <p:ext uri="{BB962C8B-B14F-4D97-AF65-F5344CB8AC3E}">
        <p14:creationId xmlns:p14="http://schemas.microsoft.com/office/powerpoint/2010/main" val="21944715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5BAEA-E5C5-4952-ACF6-B41282AD3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3869"/>
            <a:ext cx="10515600" cy="109045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 </a:t>
            </a:r>
            <a:r>
              <a:rPr lang="en-US" sz="4000" dirty="0"/>
              <a:t>STAGE-2: ITERATIVELY MERGE SECTIONS UNTIL ENTIRE ARRAY IS SORTED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D32014F-E0F6-43F7-8EC5-4C5ED29E4B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3616" y="4663003"/>
            <a:ext cx="11084767" cy="2091127"/>
          </a:xfrm>
        </p:spPr>
        <p:txBody>
          <a:bodyPr>
            <a:normAutofit fontScale="85000" lnSpcReduction="10000"/>
          </a:bodyPr>
          <a:lstStyle/>
          <a:p>
            <a:r>
              <a:rPr lang="en-US" sz="2400" dirty="0"/>
              <a:t>Iteratively call merge kernel</a:t>
            </a:r>
          </a:p>
          <a:p>
            <a:r>
              <a:rPr lang="en-US" sz="2400" dirty="0"/>
              <a:t>In each iteration, merge sections into supersets.</a:t>
            </a:r>
          </a:p>
          <a:p>
            <a:r>
              <a:rPr lang="en-US" sz="2400" dirty="0"/>
              <a:t>After each iteration, </a:t>
            </a:r>
            <a:r>
              <a:rPr lang="en-US" sz="2400" b="1" dirty="0"/>
              <a:t>section size is doubled and number of superset is halved </a:t>
            </a:r>
            <a:r>
              <a:rPr lang="en-US" sz="2400" dirty="0"/>
              <a:t>(Because after each iteration, each pair of section is merged, so that current superset is a section for the next iteration )</a:t>
            </a:r>
          </a:p>
          <a:p>
            <a:r>
              <a:rPr lang="en-US" sz="2400" b="1" dirty="0"/>
              <a:t>In Final iteration, only a single pair of sections is to be merged and then, sorted array will be obtained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B84D7F7-941F-4997-B580-8A1CC180C0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072"/>
          <a:stretch/>
        </p:blipFill>
        <p:spPr>
          <a:xfrm>
            <a:off x="419877" y="1295397"/>
            <a:ext cx="11084767" cy="3266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9818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DA6A3-A1A4-4913-BD01-A1C6A01646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1506" y="2931043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10372920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3D66F-1364-457D-8AA4-0D10188D0A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612" y="75876"/>
            <a:ext cx="10515600" cy="707895"/>
          </a:xfrm>
        </p:spPr>
        <p:txBody>
          <a:bodyPr/>
          <a:lstStyle/>
          <a:p>
            <a:pPr algn="ctr"/>
            <a:r>
              <a:rPr lang="en-US" dirty="0"/>
              <a:t>Stage-1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9FDC81A-37B1-4CB9-8572-08BF078F5E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521" t="643" r="18225" b="-643"/>
          <a:stretch/>
        </p:blipFill>
        <p:spPr>
          <a:xfrm>
            <a:off x="429208" y="1202062"/>
            <a:ext cx="6176866" cy="4453876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DBF7681-FE0E-4834-86EB-B792789DB13D}"/>
              </a:ext>
            </a:extLst>
          </p:cNvPr>
          <p:cNvSpPr txBox="1"/>
          <p:nvPr/>
        </p:nvSpPr>
        <p:spPr>
          <a:xfrm>
            <a:off x="7063273" y="1660849"/>
            <a:ext cx="416145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The original array </a:t>
            </a:r>
            <a:r>
              <a:rPr lang="en-US" sz="2400" dirty="0" err="1"/>
              <a:t>arr</a:t>
            </a:r>
            <a:r>
              <a:rPr lang="en-US" sz="2400" dirty="0"/>
              <a:t>[] is of size 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The array </a:t>
            </a:r>
            <a:r>
              <a:rPr lang="en-US" sz="2400" dirty="0" err="1"/>
              <a:t>arr</a:t>
            </a:r>
            <a:r>
              <a:rPr lang="en-US" sz="2400" dirty="0"/>
              <a:t>[] is initially split into 4 sections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 block of 4 threads is launched : </a:t>
            </a:r>
            <a:r>
              <a:rPr lang="en-US" sz="2400" b="1" dirty="0"/>
              <a:t>Each thread is responsible for sorting each of the 4 sections</a:t>
            </a:r>
            <a:r>
              <a:rPr lang="en-US" sz="2400" dirty="0"/>
              <a:t>. (BUBBLE-SORT IS EMPLOYED FOR THIS)</a:t>
            </a:r>
          </a:p>
        </p:txBody>
      </p:sp>
    </p:spTree>
    <p:extLst>
      <p:ext uri="{BB962C8B-B14F-4D97-AF65-F5344CB8AC3E}">
        <p14:creationId xmlns:p14="http://schemas.microsoft.com/office/powerpoint/2010/main" val="18107658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8C1A2-133F-44CA-813E-BFCE59237A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547"/>
            <a:ext cx="10515600" cy="847855"/>
          </a:xfrm>
        </p:spPr>
        <p:txBody>
          <a:bodyPr/>
          <a:lstStyle/>
          <a:p>
            <a:r>
              <a:rPr lang="en-US" dirty="0"/>
              <a:t>			STAGE-2 (Iteration-1)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E26E69C-0DC3-427A-BE87-9ED40666A5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61" t="1072" r="11895" b="6107"/>
          <a:stretch/>
        </p:blipFill>
        <p:spPr>
          <a:xfrm>
            <a:off x="438539" y="768867"/>
            <a:ext cx="5657461" cy="3859117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BBF4DCA-EFE1-4436-ADD8-D81B0777D52F}"/>
              </a:ext>
            </a:extLst>
          </p:cNvPr>
          <p:cNvSpPr txBox="1"/>
          <p:nvPr/>
        </p:nvSpPr>
        <p:spPr>
          <a:xfrm>
            <a:off x="6503436" y="1123586"/>
            <a:ext cx="542108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Now, each section of n/4 elements has been sorted (STAGE-1)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2 blocks of n/2 threads </a:t>
            </a:r>
            <a:r>
              <a:rPr lang="en-US" sz="2000" dirty="0"/>
              <a:t>are launched.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Each block parallelly </a:t>
            </a:r>
            <a:r>
              <a:rPr lang="en-US" sz="2000" b="1" dirty="0"/>
              <a:t>merges a pair of 2 sections of size: n/4 to produce a sorted SUPERSET of size: n/2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Each Block of n/2 threads is responsible for producing </a:t>
            </a:r>
            <a:r>
              <a:rPr lang="en-US" sz="2000" b="1" dirty="0"/>
              <a:t>1 SUPERSET of size: n/2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42B6662-FFFA-4E39-BDD9-1C1D843705D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13" t="8922" r="23594" b="2182"/>
          <a:stretch/>
        </p:blipFill>
        <p:spPr>
          <a:xfrm>
            <a:off x="438539" y="4703942"/>
            <a:ext cx="3736131" cy="202932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1D1CFB6-861A-404C-A8FF-8FDE459B70F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23" t="7255" r="32347" b="13743"/>
          <a:stretch/>
        </p:blipFill>
        <p:spPr>
          <a:xfrm>
            <a:off x="5621697" y="4937466"/>
            <a:ext cx="2483497" cy="1593895"/>
          </a:xfrm>
          <a:prstGeom prst="rect">
            <a:avLst/>
          </a:prstGeom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763C4297-477F-4E09-821F-3AB70A9176B1}"/>
              </a:ext>
            </a:extLst>
          </p:cNvPr>
          <p:cNvSpPr/>
          <p:nvPr/>
        </p:nvSpPr>
        <p:spPr>
          <a:xfrm>
            <a:off x="4268367" y="5565058"/>
            <a:ext cx="1259633" cy="3070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1401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908EBB-58DC-4862-B8EB-9AAD2B69C8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5876"/>
            <a:ext cx="10515600" cy="857185"/>
          </a:xfrm>
        </p:spPr>
        <p:txBody>
          <a:bodyPr/>
          <a:lstStyle/>
          <a:p>
            <a:pPr algn="ctr"/>
            <a:r>
              <a:rPr lang="en-US" dirty="0"/>
              <a:t>STAGE-2 (Iteration-2)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FA1D122-CCC2-489C-A4D4-FFA22D1209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23" t="6329" r="1857" b="12832"/>
          <a:stretch/>
        </p:blipFill>
        <p:spPr>
          <a:xfrm>
            <a:off x="384110" y="933061"/>
            <a:ext cx="5735111" cy="3638939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8740C37-B6ED-4DD3-BFD6-3E77F589E1D1}"/>
              </a:ext>
            </a:extLst>
          </p:cNvPr>
          <p:cNvSpPr txBox="1"/>
          <p:nvPr/>
        </p:nvSpPr>
        <p:spPr>
          <a:xfrm>
            <a:off x="6484775" y="998376"/>
            <a:ext cx="542108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Now, each section of n/2 elements has been sorted (STAGE-2 Iteration 1)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1 blocks of n threads </a:t>
            </a:r>
            <a:r>
              <a:rPr lang="en-US" sz="2400" dirty="0"/>
              <a:t>are launched.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This block </a:t>
            </a:r>
            <a:r>
              <a:rPr lang="en-US" sz="2400" b="1" dirty="0"/>
              <a:t>merges a pair of 2 sections of size: n/2 to produce a sorted SUPERSET of size: 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This Block of n threads is responsible for producing </a:t>
            </a:r>
            <a:r>
              <a:rPr lang="en-US" sz="2400" b="1" dirty="0"/>
              <a:t>1 SUPERSET of size-n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733EBB37-83D9-4E5D-A12F-8C7076DD3931}"/>
              </a:ext>
            </a:extLst>
          </p:cNvPr>
          <p:cNvSpPr/>
          <p:nvPr/>
        </p:nvSpPr>
        <p:spPr>
          <a:xfrm>
            <a:off x="4799157" y="5522691"/>
            <a:ext cx="1195819" cy="3732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A30DA26-A368-4DD6-9B2F-2DF6558F0FA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3" r="10077" b="16679"/>
          <a:stretch/>
        </p:blipFill>
        <p:spPr>
          <a:xfrm>
            <a:off x="384110" y="4749282"/>
            <a:ext cx="4195833" cy="197808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2849B12-CA2E-4FBD-BF29-91EEF31AF0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4190" y="4749282"/>
            <a:ext cx="2845836" cy="1810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3567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FD50F-1001-4928-945B-C21F8CECF76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MERGE SORT PARALLEL ALGORITHM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473312-546D-4DBC-81A2-27310BBCA3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26636" y="3667352"/>
            <a:ext cx="9144000" cy="1655762"/>
          </a:xfrm>
        </p:spPr>
        <p:txBody>
          <a:bodyPr/>
          <a:lstStyle/>
          <a:p>
            <a:r>
              <a:rPr lang="en-US" dirty="0"/>
              <a:t>EXAMPLE RUN WITH 4 INITIAL SPLITS</a:t>
            </a:r>
          </a:p>
          <a:p>
            <a:r>
              <a:rPr lang="en-US" dirty="0"/>
              <a:t>Example </a:t>
            </a:r>
            <a:r>
              <a:rPr lang="en-US" b="1" dirty="0" err="1"/>
              <a:t>arr</a:t>
            </a:r>
            <a:r>
              <a:rPr lang="en-US" b="1" dirty="0"/>
              <a:t>[] = {5,1,15,14,10,13,3,2,20,17,21,22,18,16,25,24</a:t>
            </a:r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8266979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87094C-01EC-4628-BC67-7D93D4CDC9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9699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/>
              <a:t>STAGE-1: </a:t>
            </a:r>
            <a:br>
              <a:rPr lang="en-US" sz="3200" b="1" dirty="0"/>
            </a:br>
            <a:r>
              <a:rPr lang="en-US" sz="3200" b="1" dirty="0"/>
              <a:t>ARRAY IS DIVIDED INTO SECTIONS AND EACH SECTION IS SORTED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61F7E54-894A-455A-9BF3-A4598C72C6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10" t="12593" r="14590" b="20926"/>
          <a:stretch/>
        </p:blipFill>
        <p:spPr>
          <a:xfrm>
            <a:off x="587371" y="1603199"/>
            <a:ext cx="7409419" cy="2470266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7E5B4A4-6CB5-4B7B-AD0B-5C44A58C8271}"/>
              </a:ext>
            </a:extLst>
          </p:cNvPr>
          <p:cNvSpPr txBox="1"/>
          <p:nvPr/>
        </p:nvSpPr>
        <p:spPr>
          <a:xfrm>
            <a:off x="8528179" y="2006082"/>
            <a:ext cx="3181739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4 threads </a:t>
            </a:r>
            <a:r>
              <a:rPr lang="en-US" sz="2400" dirty="0"/>
              <a:t>are launched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Each thread </a:t>
            </a:r>
            <a:r>
              <a:rPr lang="en-US" sz="2400" b="1" dirty="0"/>
              <a:t>individually sorts a section of 4 elements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2B0A5D1-9D59-4E2B-958E-25F76136E5A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7" t="12277" b="15451"/>
          <a:stretch/>
        </p:blipFill>
        <p:spPr>
          <a:xfrm>
            <a:off x="690464" y="5243188"/>
            <a:ext cx="7409419" cy="1325563"/>
          </a:xfrm>
          <a:prstGeom prst="rect">
            <a:avLst/>
          </a:prstGeom>
        </p:spPr>
      </p:pic>
      <p:sp>
        <p:nvSpPr>
          <p:cNvPr id="9" name="Arrow: Down 8">
            <a:extLst>
              <a:ext uri="{FF2B5EF4-FFF2-40B4-BE49-F238E27FC236}">
                <a16:creationId xmlns:a16="http://schemas.microsoft.com/office/drawing/2014/main" id="{BE8164AC-D003-4082-ABD6-8319918494A1}"/>
              </a:ext>
            </a:extLst>
          </p:cNvPr>
          <p:cNvSpPr/>
          <p:nvPr/>
        </p:nvSpPr>
        <p:spPr>
          <a:xfrm>
            <a:off x="3946847" y="4229339"/>
            <a:ext cx="690466" cy="85797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8050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D1A91D-AC3E-4E23-BB59-B47FF83D3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5207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/>
              <a:t>STAGE 2: ITERATION-1</a:t>
            </a:r>
            <a:br>
              <a:rPr lang="en-US" sz="3200" b="1" dirty="0"/>
            </a:br>
            <a:r>
              <a:rPr lang="en-US" sz="3200" b="1" dirty="0"/>
              <a:t> EACH SORTED SECTION IS MERGED IN PAIRS TO PRODUCE SORTED SUPERSETS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F210BAA-B1DA-44BB-8B72-4D6ACDC1EF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6" t="6557" r="14566" b="10999"/>
          <a:stretch/>
        </p:blipFill>
        <p:spPr>
          <a:xfrm>
            <a:off x="1454018" y="1410770"/>
            <a:ext cx="8529736" cy="292048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3D58D51-A61A-46FE-BC29-F1EED279F48E}"/>
              </a:ext>
            </a:extLst>
          </p:cNvPr>
          <p:cNvSpPr txBox="1"/>
          <p:nvPr/>
        </p:nvSpPr>
        <p:spPr>
          <a:xfrm>
            <a:off x="1396870" y="5810074"/>
            <a:ext cx="99569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2 Sections on left </a:t>
            </a:r>
            <a:r>
              <a:rPr lang="en-US" sz="2400" dirty="0"/>
              <a:t>are </a:t>
            </a:r>
            <a:r>
              <a:rPr lang="en-US" sz="2400" b="1" dirty="0"/>
              <a:t>merged</a:t>
            </a:r>
            <a:r>
              <a:rPr lang="en-US" sz="2400" dirty="0"/>
              <a:t> to form a sorted </a:t>
            </a:r>
            <a:r>
              <a:rPr lang="en-US" sz="2400" b="1" dirty="0"/>
              <a:t>superset</a:t>
            </a:r>
            <a:r>
              <a:rPr lang="en-US" sz="2400" dirty="0"/>
              <a:t> in left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2 sections in right </a:t>
            </a:r>
            <a:r>
              <a:rPr lang="en-US" sz="2400" dirty="0"/>
              <a:t>are </a:t>
            </a:r>
            <a:r>
              <a:rPr lang="en-US" sz="2400" b="1" dirty="0"/>
              <a:t>merged</a:t>
            </a:r>
            <a:r>
              <a:rPr lang="en-US" sz="2400" dirty="0"/>
              <a:t> to form a sorted </a:t>
            </a:r>
            <a:r>
              <a:rPr lang="en-US" sz="2400" b="1" dirty="0"/>
              <a:t>superset</a:t>
            </a:r>
            <a:r>
              <a:rPr lang="en-US" sz="2400" dirty="0"/>
              <a:t> in right</a:t>
            </a:r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60252F88-1344-442A-B27A-DE3904EA890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141" r="2937" b="43114"/>
          <a:stretch/>
        </p:blipFill>
        <p:spPr>
          <a:xfrm>
            <a:off x="1356046" y="4600346"/>
            <a:ext cx="8725679" cy="940634"/>
          </a:xfrm>
          <a:prstGeom prst="rect">
            <a:avLst/>
          </a:prstGeom>
        </p:spPr>
      </p:pic>
      <p:sp>
        <p:nvSpPr>
          <p:cNvPr id="8" name="Arrow: Curved Left 7">
            <a:extLst>
              <a:ext uri="{FF2B5EF4-FFF2-40B4-BE49-F238E27FC236}">
                <a16:creationId xmlns:a16="http://schemas.microsoft.com/office/drawing/2014/main" id="{BD437CF7-7195-4ECB-BA28-B4009C4461F3}"/>
              </a:ext>
            </a:extLst>
          </p:cNvPr>
          <p:cNvSpPr/>
          <p:nvPr/>
        </p:nvSpPr>
        <p:spPr>
          <a:xfrm>
            <a:off x="10310326" y="2369975"/>
            <a:ext cx="1390262" cy="2920482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09955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C4630FD-E716-48C8-AB43-0DCA7703F8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37" b="5928"/>
          <a:stretch/>
        </p:blipFill>
        <p:spPr>
          <a:xfrm>
            <a:off x="642257" y="1538286"/>
            <a:ext cx="7708641" cy="2316522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809D05CB-2B7A-4EAA-A0EB-72544DD3D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893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en-US" sz="2800" b="1" dirty="0"/>
              <a:t>STAGE 2: ITERATION-2</a:t>
            </a:r>
            <a:br>
              <a:rPr lang="en-US" sz="2800" b="1" dirty="0"/>
            </a:br>
            <a:r>
              <a:rPr lang="en-US" sz="2800" b="1" dirty="0"/>
              <a:t>EACH SORTED SECTION IS MERGED IN PAIRS TO PRODUCE SORTED SUPERSETS</a:t>
            </a:r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98B1814D-498B-4B80-982C-F00180A2BC39}"/>
              </a:ext>
            </a:extLst>
          </p:cNvPr>
          <p:cNvSpPr/>
          <p:nvPr/>
        </p:nvSpPr>
        <p:spPr>
          <a:xfrm>
            <a:off x="4305301" y="4004098"/>
            <a:ext cx="695908" cy="91313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21DA6F-BD28-425E-BE60-EE66AA94FFA7}"/>
              </a:ext>
            </a:extLst>
          </p:cNvPr>
          <p:cNvSpPr txBox="1"/>
          <p:nvPr/>
        </p:nvSpPr>
        <p:spPr>
          <a:xfrm>
            <a:off x="8658808" y="3429000"/>
            <a:ext cx="344299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2 Sorted Sections of size-n/2 </a:t>
            </a:r>
            <a:r>
              <a:rPr lang="en-US" sz="2400" dirty="0"/>
              <a:t>each are </a:t>
            </a:r>
            <a:r>
              <a:rPr lang="en-US" sz="2400" b="1" dirty="0"/>
              <a:t>merged</a:t>
            </a:r>
            <a:r>
              <a:rPr lang="en-US" sz="2400" dirty="0"/>
              <a:t> to form a </a:t>
            </a:r>
            <a:r>
              <a:rPr lang="en-US" sz="2400" b="1" dirty="0"/>
              <a:t>sorted superset of size 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62F93AC-FFD4-4310-A9C5-322DD97195A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092" r="1582" b="20480"/>
          <a:stretch/>
        </p:blipFill>
        <p:spPr>
          <a:xfrm>
            <a:off x="642257" y="5394358"/>
            <a:ext cx="7933352" cy="913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3655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628</TotalTime>
  <Words>1206</Words>
  <Application>Microsoft Office PowerPoint</Application>
  <PresentationFormat>Widescreen</PresentationFormat>
  <Paragraphs>116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Arial</vt:lpstr>
      <vt:lpstr>Calibri</vt:lpstr>
      <vt:lpstr>Calibri Light</vt:lpstr>
      <vt:lpstr>Office Theme</vt:lpstr>
      <vt:lpstr>CUDA Merge Sort</vt:lpstr>
      <vt:lpstr>MERGE SORT PARALLEL ALGORITHM</vt:lpstr>
      <vt:lpstr>Stage-1</vt:lpstr>
      <vt:lpstr>   STAGE-2 (Iteration-1)</vt:lpstr>
      <vt:lpstr>STAGE-2 (Iteration-2)</vt:lpstr>
      <vt:lpstr>MERGE SORT PARALLEL ALGORITHM</vt:lpstr>
      <vt:lpstr>STAGE-1:  ARRAY IS DIVIDED INTO SECTIONS AND EACH SECTION IS SORTED</vt:lpstr>
      <vt:lpstr>STAGE 2: ITERATION-1  EACH SORTED SECTION IS MERGED IN PAIRS TO PRODUCE SORTED SUPERSETS</vt:lpstr>
      <vt:lpstr>STAGE 2: ITERATION-2 EACH SORTED SECTION IS MERGED IN PAIRS TO PRODUCE SORTED SUPERSETS</vt:lpstr>
      <vt:lpstr>SORTED ARRAY IS FINALLY OBTAINED </vt:lpstr>
      <vt:lpstr>MERGE SORT CUDA IMPLEMENTATION</vt:lpstr>
      <vt:lpstr>   KERNEL : section_sort()</vt:lpstr>
      <vt:lpstr>  section_sort() : KERNEL-CALL AND WORKING</vt:lpstr>
      <vt:lpstr>Stage-2</vt:lpstr>
      <vt:lpstr>Merge Kernel Call</vt:lpstr>
      <vt:lpstr>KERNEL: merge()</vt:lpstr>
      <vt:lpstr>Merge Kernel :Details</vt:lpstr>
      <vt:lpstr>Merge : Scatter Address Calculation</vt:lpstr>
      <vt:lpstr>PowerPoint Presentation</vt:lpstr>
      <vt:lpstr>Place the elements in Superset in appropriate sorted positions</vt:lpstr>
      <vt:lpstr>merge_sort()</vt:lpstr>
      <vt:lpstr>merge_sort() Function</vt:lpstr>
      <vt:lpstr>     contd.</vt:lpstr>
      <vt:lpstr>PowerPoint Presentation</vt:lpstr>
      <vt:lpstr> STAGE-2: ITERATIVELY MERGE SECTIONS UNTIL ENTIRE ARRAY IS SORTED</vt:lpstr>
      <vt:lpstr>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Merge Sort</dc:title>
  <dc:creator>mvkgta26@gmail.com</dc:creator>
  <cp:lastModifiedBy>mvkgta26@gmail.com</cp:lastModifiedBy>
  <cp:revision>219</cp:revision>
  <dcterms:created xsi:type="dcterms:W3CDTF">2021-10-22T05:34:27Z</dcterms:created>
  <dcterms:modified xsi:type="dcterms:W3CDTF">2021-10-28T05:14:11Z</dcterms:modified>
</cp:coreProperties>
</file>